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53" r:id="rId3"/>
    <p:sldId id="380" r:id="rId4"/>
    <p:sldId id="370" r:id="rId5"/>
    <p:sldId id="351" r:id="rId6"/>
    <p:sldId id="381" r:id="rId7"/>
    <p:sldId id="371" r:id="rId8"/>
    <p:sldId id="382" r:id="rId9"/>
    <p:sldId id="342" r:id="rId10"/>
    <p:sldId id="355" r:id="rId11"/>
    <p:sldId id="348" r:id="rId12"/>
    <p:sldId id="349" r:id="rId13"/>
    <p:sldId id="350" r:id="rId14"/>
    <p:sldId id="373" r:id="rId15"/>
    <p:sldId id="385" r:id="rId16"/>
    <p:sldId id="346" r:id="rId17"/>
    <p:sldId id="356" r:id="rId18"/>
    <p:sldId id="374" r:id="rId19"/>
    <p:sldId id="383" r:id="rId20"/>
    <p:sldId id="384" r:id="rId21"/>
    <p:sldId id="376" r:id="rId22"/>
    <p:sldId id="354" r:id="rId23"/>
    <p:sldId id="365" r:id="rId24"/>
    <p:sldId id="367" r:id="rId25"/>
    <p:sldId id="366" r:id="rId26"/>
    <p:sldId id="368" r:id="rId27"/>
    <p:sldId id="377" r:id="rId28"/>
    <p:sldId id="357" r:id="rId29"/>
    <p:sldId id="344" r:id="rId30"/>
    <p:sldId id="359" r:id="rId31"/>
    <p:sldId id="361" r:id="rId32"/>
    <p:sldId id="363" r:id="rId33"/>
    <p:sldId id="364" r:id="rId34"/>
    <p:sldId id="378" r:id="rId35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5040" autoAdjust="0"/>
  </p:normalViewPr>
  <p:slideViewPr>
    <p:cSldViewPr snapToGrid="0" snapToObjects="1">
      <p:cViewPr varScale="1">
        <p:scale>
          <a:sx n="99" d="100"/>
          <a:sy n="99" d="100"/>
        </p:scale>
        <p:origin x="104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6C194-4EEF-814F-8B88-91C79AC9B12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FCECA-8A38-694C-84AC-07453E84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746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22B2-96DB-BB41-ACDA-18C9AEFF83C2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0612-7EBA-6746-98B3-3722F1686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45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ants.nih.gov/grants/guide/rfa-files/RFA-GM-15-006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tapix.tumblr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RFP inspiration: I’ve had fun thinking about this on the RRWG mailing list (all on it?), but I was motivated to get my thoughts in order when NIH released an RFP for an R25 in reproducibility.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http://grants.nih.gov/grants/guide/rfa-files/RFA-GM-15-006.html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8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http://commons.wikimedia.org/wiki/File:Test-driven_development.PNG</a:t>
            </a:r>
          </a:p>
          <a:p>
            <a:r>
              <a:rPr lang="en-US" dirty="0" smtClean="0"/>
              <a:t>http://en.wikipedia.org/wiki/Test-driven_development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Credibility through allowing verification</a:t>
            </a:r>
            <a:r>
              <a:rPr lang="en-US" baseline="0" dirty="0" smtClean="0"/>
              <a:t> of</a:t>
            </a:r>
            <a:r>
              <a:rPr lang="en-US" dirty="0" smtClean="0"/>
              <a:t> results; make full results publicly available; enable others to ask new questions;</a:t>
            </a:r>
            <a:r>
              <a:rPr lang="en-US" baseline="0" dirty="0" smtClean="0"/>
              <a:t> facilitate the </a:t>
            </a:r>
            <a:r>
              <a:rPr lang="en-US" dirty="0" smtClean="0"/>
              <a:t>advance of scientific knowledge (is that really different than enable others?)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8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http://bigdatapix.tumblr.com/</a:t>
            </a:r>
          </a:p>
          <a:p>
            <a:endParaRPr lang="en-US" dirty="0" smtClean="0"/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Pictures of Big Data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 is visualized in so many ways...all of them blue and with numbers and lens flare.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1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Cool</a:t>
            </a:r>
            <a:r>
              <a:rPr lang="en-US" baseline="0" dirty="0" smtClean="0"/>
              <a:t> even in the 1980s,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Shame</a:t>
            </a:r>
            <a:r>
              <a:rPr lang="en-US" baseline="0" dirty="0" smtClean="0"/>
              <a:t> by category, praise by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not secondary data analysis?</a:t>
            </a:r>
            <a:r>
              <a:rPr lang="en-US" baseline="0" dirty="0" smtClean="0"/>
              <a:t>  If you have to go to the north pole with a box that takes measurements, you are probably doing “primary data collection”.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 data analysis is becoming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and more feasible/appealing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deposit or not to deposit, that is the question - journal.pbio.1001779.g001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 BY 4.0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Roche DG,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Lanfear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R, Binning SA,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TM,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Schwanz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LE, et al. (2014) - Roche DG,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Lanfear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R, Binning SA,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TM,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Schwanz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LE, et al. (2014) Troubleshooting Public Data Archiving: Suggestions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0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0612-7EBA-6746-98B3-3722F16864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791"/>
            <a:ext cx="1405676" cy="457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6400" y="648519"/>
            <a:ext cx="3200400" cy="11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5662124"/>
            <a:ext cx="2694239" cy="21553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14173"/>
            <a:ext cx="8229600" cy="1789044"/>
          </a:xfrm>
        </p:spPr>
        <p:txBody>
          <a:bodyPr anchor="b" anchorCtr="0">
            <a:noAutofit/>
          </a:bodyPr>
          <a:lstStyle>
            <a:lvl1pPr>
              <a:defRPr sz="3200" b="1" i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rgbClr val="81D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33304"/>
            <a:ext cx="8229600" cy="1487344"/>
          </a:xfrm>
        </p:spPr>
        <p:txBody>
          <a:bodyPr lIns="914400">
            <a:normAutofit/>
          </a:bodyPr>
          <a:lstStyle>
            <a:lvl1pPr>
              <a:defRPr sz="1800" b="1" i="0"/>
            </a:lvl1pPr>
          </a:lstStyle>
          <a:p>
            <a:pPr lvl="0"/>
            <a:r>
              <a:rPr lang="en-US" dirty="0" smtClean="0"/>
              <a:t>Presenter name and date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28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11822"/>
            <a:ext cx="8229600" cy="3544166"/>
          </a:xfrm>
        </p:spPr>
        <p:txBody>
          <a:bodyPr lIns="91440" tIns="91440" rIns="91440" bIns="91440" anchor="ctr" anchorCtr="0">
            <a:noAutofit/>
          </a:bodyPr>
          <a:lstStyle>
            <a:lvl1pPr algn="l">
              <a:lnSpc>
                <a:spcPct val="100000"/>
              </a:lnSpc>
              <a:defRPr sz="4800" b="1" cap="none" spc="1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b="0" dirty="0" smtClean="0"/>
              <a:t>Part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New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83469"/>
            <a:ext cx="8229600" cy="371846"/>
          </a:xfrm>
        </p:spPr>
        <p:txBody>
          <a:bodyPr anchor="b"/>
          <a:lstStyle>
            <a:lvl1pPr marL="0" indent="0">
              <a:buNone/>
              <a:defRPr sz="2000" b="1" i="0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 of Presentation (Header)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823955"/>
            <a:ext cx="8229600" cy="0"/>
          </a:xfrm>
          <a:prstGeom prst="line">
            <a:avLst/>
          </a:prstGeom>
          <a:ln w="12700">
            <a:solidFill>
              <a:srgbClr val="81D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60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,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723374" y="1250950"/>
            <a:ext cx="3963426" cy="449897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5"/>
            <a:ext cx="4266174" cy="4498985"/>
          </a:xfrm>
        </p:spPr>
        <p:txBody>
          <a:bodyPr rIns="18288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6" name="Picture 15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445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, Above &amp;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57200" y="1225319"/>
            <a:ext cx="8222830" cy="280112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026445"/>
            <a:ext cx="8229600" cy="1880320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4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pic>
        <p:nvPicPr>
          <p:cNvPr id="12" name="Picture 11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57201" y="1225319"/>
            <a:ext cx="4002808" cy="2397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3622816"/>
            <a:ext cx="4006104" cy="2283949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680697" y="1225319"/>
            <a:ext cx="4002808" cy="2397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80696" y="3622816"/>
            <a:ext cx="4006104" cy="2283949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pic>
        <p:nvPicPr>
          <p:cNvPr id="13" name="Picture 12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470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: Above &amp; Below,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3839792"/>
            <a:ext cx="8229600" cy="2066973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defRPr sz="24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280112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18" name="Picture 17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32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ce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57201" y="1250951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40526" y="1250266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57201" y="2796555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840526" y="2795870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57201" y="4342159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0526" y="4341474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578154" y="1250951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61479" y="1250266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578154" y="2796555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61479" y="2795870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4578154" y="4342159"/>
            <a:ext cx="1371600" cy="1371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961479" y="4341474"/>
            <a:ext cx="2737628" cy="1372285"/>
          </a:xfrm>
        </p:spPr>
        <p:txBody>
          <a:bodyPr lIns="182880" rIns="18288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defRPr sz="18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pic>
        <p:nvPicPr>
          <p:cNvPr id="21" name="Picture 20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306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lIns="91440" rIns="9144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2372551"/>
            <a:ext cx="4120953" cy="3150274"/>
          </a:xfrm>
        </p:spPr>
        <p:txBody>
          <a:bodyPr lIns="91440" rIns="91440" anchor="t" anchorCtr="0">
            <a:normAutofit/>
          </a:bodyPr>
          <a:lstStyle>
            <a:lvl1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HME_logo_acr_RGB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8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4887"/>
            <a:ext cx="8229600" cy="883113"/>
          </a:xfrm>
        </p:spPr>
        <p:txBody>
          <a:bodyPr bIns="13716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200" b="0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31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65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IHME_logo_acr_RGB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sp>
        <p:nvSpPr>
          <p:cNvPr id="17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5"/>
            <a:ext cx="8229600" cy="44989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750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11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7E69FD-67A8-4AB6-9CBC-FE5A559C0420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74F0F56-C8B1-4D93-9936-10889612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457200" y="236272"/>
            <a:ext cx="8229600" cy="73834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Really long slide title/multipart</a:t>
            </a:r>
            <a:r>
              <a:rPr lang="en-US" sz="2400" baseline="0" dirty="0" smtClean="0"/>
              <a:t> title</a:t>
            </a:r>
            <a:endParaRPr lang="en-US" sz="2400" dirty="0" smtClean="0"/>
          </a:p>
          <a:p>
            <a:r>
              <a:rPr lang="en-US" sz="2400" b="0" dirty="0" smtClean="0">
                <a:solidFill>
                  <a:schemeClr val="tx1"/>
                </a:solidFill>
              </a:rPr>
              <a:t>If the slide</a:t>
            </a:r>
            <a:r>
              <a:rPr lang="en-US" sz="2400" b="0" baseline="0" dirty="0" smtClean="0">
                <a:solidFill>
                  <a:schemeClr val="tx1"/>
                </a:solidFill>
              </a:rPr>
              <a:t> title goes more than two lines use this</a:t>
            </a:r>
            <a:endParaRPr lang="en-US" sz="2400" b="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5"/>
            <a:ext cx="8229600" cy="44989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72"/>
              </a:spcBef>
              <a:spcAft>
                <a:spcPts val="600"/>
              </a:spcAft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spcBef>
                <a:spcPts val="72"/>
              </a:spcBef>
              <a:spcAft>
                <a:spcPts val="600"/>
              </a:spcAft>
              <a:buClr>
                <a:schemeClr val="accent2"/>
              </a:buClr>
              <a:defRPr/>
            </a:lvl2pPr>
            <a:lvl3pPr>
              <a:lnSpc>
                <a:spcPct val="100000"/>
              </a:lnSpc>
              <a:spcBef>
                <a:spcPts val="72"/>
              </a:spcBef>
              <a:spcAft>
                <a:spcPts val="600"/>
              </a:spcAft>
              <a:buClr>
                <a:schemeClr val="accent2"/>
              </a:buClr>
              <a:defRPr/>
            </a:lvl3pPr>
            <a:lvl4pPr>
              <a:lnSpc>
                <a:spcPct val="100000"/>
              </a:lnSpc>
              <a:spcBef>
                <a:spcPts val="72"/>
              </a:spcBef>
              <a:spcAft>
                <a:spcPts val="600"/>
              </a:spcAft>
              <a:buClr>
                <a:schemeClr val="accent2"/>
              </a:buClr>
              <a:defRPr/>
            </a:lvl4pPr>
            <a:lvl5pPr>
              <a:lnSpc>
                <a:spcPct val="100000"/>
              </a:lnSpc>
              <a:spcBef>
                <a:spcPts val="72"/>
              </a:spcBef>
              <a:spcAft>
                <a:spcPts val="600"/>
              </a:spcAft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2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183803"/>
            <a:ext cx="2988235" cy="2778269"/>
          </a:xfrm>
          <a:solidFill>
            <a:schemeClr val="accent1"/>
          </a:solidFill>
        </p:spPr>
        <p:txBody>
          <a:bodyPr lIns="274320" tIns="137160" rIns="274320" bIns="13716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77693"/>
            <a:ext cx="8229600" cy="872449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 b="1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84287" y="2183803"/>
            <a:ext cx="2988235" cy="2778269"/>
          </a:xfrm>
          <a:solidFill>
            <a:schemeClr val="accent1"/>
          </a:solidFill>
        </p:spPr>
        <p:txBody>
          <a:bodyPr lIns="274320" tIns="137160" rIns="274320" bIns="13716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 baseline="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172591" y="2183803"/>
            <a:ext cx="2988235" cy="2778269"/>
          </a:xfrm>
          <a:solidFill>
            <a:schemeClr val="accent1"/>
          </a:solidFill>
        </p:spPr>
        <p:txBody>
          <a:bodyPr lIns="274320" tIns="137160" rIns="274320" bIns="13716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105620"/>
            <a:ext cx="8229600" cy="872449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 b="1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pic>
        <p:nvPicPr>
          <p:cNvPr id="16" name="Picture 15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65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 b="1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 b="1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800" b="1" i="0" baseline="0"/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5887357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17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4006104" cy="4656500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80696" y="1250266"/>
            <a:ext cx="4006104" cy="4656500"/>
          </a:xfrm>
        </p:spPr>
        <p:txBody>
          <a:bodyPr tIns="137160" rIns="91440" bIns="13716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pic>
        <p:nvPicPr>
          <p:cNvPr id="12" name="Picture 11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36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4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pic>
        <p:nvPicPr>
          <p:cNvPr id="10" name="Picture 9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6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57800"/>
            <a:ext cx="8229600" cy="648966"/>
          </a:xfrm>
        </p:spPr>
        <p:txBody>
          <a:bodyPr tIns="45720" rIns="9144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400"/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pic>
        <p:nvPicPr>
          <p:cNvPr id="10" name="Picture 9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9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2362"/>
            <a:ext cx="8229600" cy="564430"/>
          </a:xfrm>
        </p:spPr>
        <p:txBody>
          <a:bodyPr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HME_logo_acr_RGB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6" y="6146462"/>
            <a:ext cx="770386" cy="2505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495275" y="6146462"/>
            <a:ext cx="0" cy="28945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6862" y="6181498"/>
            <a:ext cx="2365776" cy="189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88" y="6218135"/>
            <a:ext cx="3200400" cy="1143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6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2205"/>
            <a:ext cx="8229600" cy="113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 smtClean="0">
                <a:solidFill>
                  <a:srgbClr val="81D158"/>
                </a:solidFill>
                <a:latin typeface="Century Gothic"/>
                <a:cs typeface="Century Gothic"/>
              </a:rPr>
              <a:t>Title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643766"/>
            <a:ext cx="8229600" cy="1783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Presenter Name</a:t>
            </a:r>
          </a:p>
          <a:p>
            <a:pPr algn="l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Month (Spelled Out) DD, YYYY</a:t>
            </a:r>
            <a:endParaRPr lang="en-US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426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0" r:id="rId3"/>
    <p:sldLayoutId id="2147483671" r:id="rId4"/>
    <p:sldLayoutId id="2147483672" r:id="rId5"/>
    <p:sldLayoutId id="2147483667" r:id="rId6"/>
    <p:sldLayoutId id="2147483676" r:id="rId7"/>
    <p:sldLayoutId id="2147483677" r:id="rId8"/>
    <p:sldLayoutId id="2147483678" r:id="rId9"/>
    <p:sldLayoutId id="2147483651" r:id="rId10"/>
    <p:sldLayoutId id="2147483652" r:id="rId11"/>
    <p:sldLayoutId id="2147483661" r:id="rId12"/>
    <p:sldLayoutId id="2147483666" r:id="rId13"/>
    <p:sldLayoutId id="2147483663" r:id="rId14"/>
    <p:sldLayoutId id="2147483664" r:id="rId15"/>
    <p:sldLayoutId id="2147483665" r:id="rId16"/>
    <p:sldLayoutId id="2147483673" r:id="rId17"/>
    <p:sldLayoutId id="2147483669" r:id="rId18"/>
    <p:sldLayoutId id="2147483662" r:id="rId19"/>
    <p:sldLayoutId id="2147483668" r:id="rId20"/>
    <p:sldLayoutId id="2147483681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ct val="20000"/>
        </a:spcBef>
        <a:buFont typeface="Arial"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br>
              <a:rPr lang="en-US" dirty="0" smtClean="0"/>
            </a:br>
            <a:r>
              <a:rPr lang="en-US" dirty="0" smtClean="0"/>
              <a:t>in Secondary Data Analysis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Abraham D Flaxman</a:t>
            </a:r>
          </a:p>
          <a:p>
            <a:r>
              <a:rPr lang="en-US" b="0" dirty="0" smtClean="0"/>
              <a:t>November 18, 2014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35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0F56-C8B1-4D93-9936-10889612FD87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0313"/>
            <a:ext cx="9144000" cy="53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may all come up with a different definition if we were to try to write one today, but “I know it when I see it.”</a:t>
            </a:r>
          </a:p>
          <a:p>
            <a:endParaRPr lang="en-US" dirty="0"/>
          </a:p>
          <a:p>
            <a:r>
              <a:rPr lang="en-US" dirty="0" smtClean="0"/>
              <a:t>(Insufficient) Math Definition: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49" y="3768397"/>
            <a:ext cx="722010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secondary data analysis?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short:</a:t>
            </a:r>
          </a:p>
          <a:p>
            <a:endParaRPr lang="en-US" dirty="0"/>
          </a:p>
          <a:p>
            <a:r>
              <a:rPr lang="en-US" dirty="0" smtClean="0"/>
              <a:t>	any </a:t>
            </a:r>
            <a:r>
              <a:rPr lang="en-US" dirty="0"/>
              <a:t>analysis where the data was collected by someone other than the </a:t>
            </a:r>
            <a:r>
              <a:rPr lang="en-US" dirty="0" smtClean="0"/>
              <a:t>analyst.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SC_179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633" b="5436"/>
          <a:stretch/>
        </p:blipFill>
        <p:spPr bwMode="auto">
          <a:xfrm>
            <a:off x="668956" y="536609"/>
            <a:ext cx="7806088" cy="578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3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0F56-C8B1-4D93-9936-10889612FD87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http://upload.wikimedia.org/wikipedia/commons/6/65/To_deposit_or_not_to_deposit%2C_that_is_the_question_-_journal.pbio.1001779.g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842"/>
            <a:ext cx="9144000" cy="701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5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79"/>
            <a:ext cx="9144000" cy="60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80"/>
            <a:ext cx="9144000" cy="6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80"/>
            <a:ext cx="9144000" cy="6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847725"/>
            <a:ext cx="4972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38200"/>
            <a:ext cx="495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want my students to do (1)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</a:t>
            </a:r>
            <a:r>
              <a:rPr lang="en-US" i="1" dirty="0" smtClean="0"/>
              <a:t>secondary data </a:t>
            </a:r>
            <a:r>
              <a:rPr lang="en-US" dirty="0" smtClean="0"/>
              <a:t>reproducible</a:t>
            </a:r>
            <a:r>
              <a:rPr lang="en-US" dirty="0"/>
              <a:t>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Documenting </a:t>
            </a:r>
            <a:r>
              <a:rPr lang="en-US" dirty="0"/>
              <a:t>search </a:t>
            </a:r>
            <a:r>
              <a:rPr lang="en-US" dirty="0" smtClean="0"/>
              <a:t>strategy</a:t>
            </a:r>
            <a:endParaRPr lang="en-US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Capturing essential </a:t>
            </a:r>
            <a:r>
              <a:rPr lang="en-US" dirty="0" smtClean="0"/>
              <a:t>information</a:t>
            </a:r>
            <a:br>
              <a:rPr lang="en-US" dirty="0" smtClean="0"/>
            </a:br>
            <a:r>
              <a:rPr lang="en-US" dirty="0" smtClean="0"/>
              <a:t>	(meta-data)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cleaning</a:t>
            </a:r>
            <a:endParaRPr lang="en-US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Double </a:t>
            </a:r>
            <a:r>
              <a:rPr lang="en-US" dirty="0" smtClean="0"/>
              <a:t>entry/spot checking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74F0F56-C8B1-4D93-9936-10889612FD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search strategy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("adult congenital heart disease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prevalence OR mortality)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("1980/01/01"[Date - Completion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"2014/01/01"[Date - Completion]) </a:t>
            </a:r>
          </a:p>
        </p:txBody>
      </p:sp>
    </p:spTree>
    <p:extLst>
      <p:ext uri="{BB962C8B-B14F-4D97-AF65-F5344CB8AC3E}">
        <p14:creationId xmlns:p14="http://schemas.microsoft.com/office/powerpoint/2010/main" val="415409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362"/>
            <a:ext cx="8422105" cy="564430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smtClean="0"/>
              <a:t>systematic </a:t>
            </a:r>
            <a:r>
              <a:rPr lang="en-US" dirty="0"/>
              <a:t>review </a:t>
            </a:r>
            <a:r>
              <a:rPr lang="en-US" dirty="0" smtClean="0"/>
              <a:t>meta-data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874"/>
            <a:ext cx="9144000" cy="56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 cleaning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64"/>
            <a:ext cx="9144000" cy="5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spot </a:t>
            </a:r>
            <a:r>
              <a:rPr lang="en-US" dirty="0" smtClean="0"/>
              <a:t>checking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139"/>
            <a:ext cx="9144000" cy="5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4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Reproducible data 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7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want my students to know (2)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Making </a:t>
            </a:r>
            <a:r>
              <a:rPr lang="en-US" i="1" dirty="0" smtClean="0"/>
              <a:t>analysis </a:t>
            </a:r>
            <a:r>
              <a:rPr lang="en-US" dirty="0" smtClean="0"/>
              <a:t>reproducible: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Literate </a:t>
            </a:r>
            <a:r>
              <a:rPr lang="en-US" dirty="0"/>
              <a:t>programming 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Test-driven </a:t>
            </a:r>
            <a:r>
              <a:rPr lang="en-US" dirty="0"/>
              <a:t>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74F0F56-C8B1-4D93-9936-10889612FD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0F56-C8B1-4D93-9936-10889612FD87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http://upload.wikimedia.org/wikipedia/en/6/62/Literate_Programming_book_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13" y="183728"/>
            <a:ext cx="28575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183728"/>
            <a:ext cx="5029200" cy="3138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50" y="3574401"/>
            <a:ext cx="5029200" cy="3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57250"/>
            <a:ext cx="8534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Literate programming can be easy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74F0F56-C8B1-4D93-9936-10889612FD8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311"/>
            <a:ext cx="9144000" cy="44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</a:t>
            </a:r>
            <a:r>
              <a:rPr lang="en-US" dirty="0"/>
              <a:t>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write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74F0F56-C8B1-4D93-9936-10889612FD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revision </a:t>
            </a:r>
            <a:r>
              <a:rPr lang="en-US" dirty="0" smtClean="0"/>
              <a:t>control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265"/>
            <a:ext cx="9144000" cy="52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9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95" y="0"/>
            <a:ext cx="6549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10063" y="4552751"/>
            <a:ext cx="4389120" cy="69301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Feedback welcome!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8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reproducibility?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Why? At least 4 reasons…</a:t>
            </a:r>
          </a:p>
          <a:p>
            <a:endParaRPr lang="en-US" dirty="0"/>
          </a:p>
        </p:txBody>
      </p:sp>
      <p:pic>
        <p:nvPicPr>
          <p:cNvPr id="4" name="Picture 3" descr="https://docs.google.com/drawings/d/srQfwfFeMbO-Kny-gVKPOKQ/image?w=531&amp;h=174&amp;rev=423&amp;ac=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022225"/>
            <a:ext cx="5057775" cy="163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0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71450"/>
            <a:ext cx="82581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Secondary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Doing Both Together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secondary data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Reproducible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on&amp;#8217;t just do big data. Ride the big data wav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91440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2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ap.edu/images/cover.php?id=2033&amp;type=covers4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2862"/>
            <a:ext cx="4286250" cy="67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HME Green, Set 2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7FD93D"/>
      </a:accent1>
      <a:accent2>
        <a:srgbClr val="389800"/>
      </a:accent2>
      <a:accent3>
        <a:srgbClr val="5BBB0E"/>
      </a:accent3>
      <a:accent4>
        <a:srgbClr val="BCBCBC"/>
      </a:accent4>
      <a:accent5>
        <a:srgbClr val="16540A"/>
      </a:accent5>
      <a:accent6>
        <a:srgbClr val="88F71E"/>
      </a:accent6>
      <a:hlink>
        <a:srgbClr val="4D8540"/>
      </a:hlink>
      <a:folHlink>
        <a:srgbClr val="4D854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22255</TotalTime>
  <Words>480</Words>
  <Application>Microsoft Office PowerPoint</Application>
  <PresentationFormat>On-screen Show (4:3)</PresentationFormat>
  <Paragraphs>124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Consolas</vt:lpstr>
      <vt:lpstr>Century Gothic</vt:lpstr>
      <vt:lpstr>Arial</vt:lpstr>
      <vt:lpstr>Calibri</vt:lpstr>
      <vt:lpstr>Office Theme</vt:lpstr>
      <vt:lpstr>Reproducible Research in Secondary Data Analysis</vt:lpstr>
      <vt:lpstr>Outline</vt:lpstr>
      <vt:lpstr>PowerPoint Presentation</vt:lpstr>
      <vt:lpstr>Outline</vt:lpstr>
      <vt:lpstr>Reproducible research</vt:lpstr>
      <vt:lpstr>PowerPoint Presentation</vt:lpstr>
      <vt:lpstr>Outline</vt:lpstr>
      <vt:lpstr>PowerPoint Presentation</vt:lpstr>
      <vt:lpstr>PowerPoint Presentation</vt:lpstr>
      <vt:lpstr>PowerPoint Presentation</vt:lpstr>
      <vt:lpstr>What is data?</vt:lpstr>
      <vt:lpstr>What is secondary data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Outline</vt:lpstr>
      <vt:lpstr>Things I want my students to do (1)</vt:lpstr>
      <vt:lpstr>Example of a search strategy:</vt:lpstr>
      <vt:lpstr>Example of systematic review meta-data</vt:lpstr>
      <vt:lpstr>Example of data cleaning code</vt:lpstr>
      <vt:lpstr>Example of spot checking</vt:lpstr>
      <vt:lpstr>Outline</vt:lpstr>
      <vt:lpstr>Things I want my students to know (2)</vt:lpstr>
      <vt:lpstr>PowerPoint Presentation</vt:lpstr>
      <vt:lpstr>Literate programming can be easy</vt:lpstr>
      <vt:lpstr>Test-driven development</vt:lpstr>
      <vt:lpstr>Example of revision control </vt:lpstr>
      <vt:lpstr>PowerPoint Presentation</vt:lpstr>
      <vt:lpstr>Outline</vt:lpstr>
    </vt:vector>
  </TitlesOfParts>
  <Company>Institute for Health Metrics and Evaluation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Subtitle and extra information</dc:title>
  <dc:creator>Ryan Diaz</dc:creator>
  <cp:lastModifiedBy>Abraham D. Flaxman</cp:lastModifiedBy>
  <cp:revision>170</cp:revision>
  <dcterms:created xsi:type="dcterms:W3CDTF">2014-05-13T20:06:21Z</dcterms:created>
  <dcterms:modified xsi:type="dcterms:W3CDTF">2014-11-18T21:43:26Z</dcterms:modified>
</cp:coreProperties>
</file>